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2"/>
  </p:notesMasterIdLst>
  <p:sldIdLst>
    <p:sldId id="256" r:id="rId2"/>
    <p:sldId id="258" r:id="rId3"/>
    <p:sldId id="263" r:id="rId4"/>
    <p:sldId id="264" r:id="rId5"/>
    <p:sldId id="265" r:id="rId6"/>
    <p:sldId id="266" r:id="rId7"/>
    <p:sldId id="267" r:id="rId8"/>
    <p:sldId id="268" r:id="rId9"/>
    <p:sldId id="269" r:id="rId10"/>
    <p:sldId id="26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AA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D757E-478E-8143-B878-54D1BB421F5E}" type="datetimeFigureOut">
              <a:rPr lang="en-US" smtClean="0"/>
              <a:pPr/>
              <a:t>4/5/13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88CD9F-C65E-6948-8B11-7DEDDD4A78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88CD9F-C65E-6948-8B11-7DEDDD4A785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88CD9F-C65E-6948-8B11-7DEDDD4A785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4/5/13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4/5/13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4/5/13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4/5/13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A47911DD-2D23-E84F-A291-098895289955}" type="datetimeFigureOut">
              <a:rPr lang="en-US" smtClean="0"/>
              <a:pPr/>
              <a:t>4/5/13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Date Placeholder 4"/>
          <p:cNvSpPr>
            <a:spLocks noGrp="1"/>
          </p:cNvSpPr>
          <p:nvPr>
            <p:ph type="dt" sz="half" idx="10"/>
          </p:nvPr>
        </p:nvSpPr>
        <p:spPr/>
        <p:txBody>
          <a:bodyPr/>
          <a:lstStyle/>
          <a:p>
            <a:fld id="{A47911DD-2D23-E84F-A291-098895289955}" type="datetimeFigureOut">
              <a:rPr lang="en-US" smtClean="0"/>
              <a:pPr/>
              <a:t>4/5/13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7" name="Date Placeholder 6"/>
          <p:cNvSpPr>
            <a:spLocks noGrp="1"/>
          </p:cNvSpPr>
          <p:nvPr>
            <p:ph type="dt" sz="half" idx="10"/>
          </p:nvPr>
        </p:nvSpPr>
        <p:spPr/>
        <p:txBody>
          <a:bodyPr/>
          <a:lstStyle/>
          <a:p>
            <a:fld id="{A47911DD-2D23-E84F-A291-098895289955}" type="datetimeFigureOut">
              <a:rPr lang="en-US" smtClean="0"/>
              <a:pPr/>
              <a:t>4/5/13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Date Placeholder 2"/>
          <p:cNvSpPr>
            <a:spLocks noGrp="1"/>
          </p:cNvSpPr>
          <p:nvPr>
            <p:ph type="dt" sz="half" idx="10"/>
          </p:nvPr>
        </p:nvSpPr>
        <p:spPr/>
        <p:txBody>
          <a:bodyPr/>
          <a:lstStyle/>
          <a:p>
            <a:fld id="{A47911DD-2D23-E84F-A291-098895289955}" type="datetimeFigureOut">
              <a:rPr lang="en-US" smtClean="0"/>
              <a:pPr/>
              <a:t>4/5/13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911DD-2D23-E84F-A291-098895289955}" type="datetimeFigureOut">
              <a:rPr lang="en-US" smtClean="0"/>
              <a:pPr/>
              <a:t>4/5/13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A47911DD-2D23-E84F-A291-098895289955}" type="datetimeFigureOut">
              <a:rPr lang="en-US" smtClean="0"/>
              <a:pPr/>
              <a:t>4/5/13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A47911DD-2D23-E84F-A291-098895289955}" type="datetimeFigureOut">
              <a:rPr lang="en-US" smtClean="0"/>
              <a:pPr/>
              <a:t>4/5/13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911DD-2D23-E84F-A291-098895289955}" type="datetimeFigureOut">
              <a:rPr lang="en-US" smtClean="0"/>
              <a:pPr/>
              <a:t>4/5/13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38BB9-AE40-4B4A-9D08-472E236EFE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3" descr="welcome page.png_effected.pn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a:xfrm>
            <a:off x="1371600" y="1828800"/>
            <a:ext cx="7298706" cy="1470025"/>
          </a:xfrm>
        </p:spPr>
        <p:txBody>
          <a:bodyPr>
            <a:noAutofit/>
          </a:bodyPr>
          <a:lstStyle/>
          <a:p>
            <a:pPr algn="l">
              <a:lnSpc>
                <a:spcPct val="80000"/>
              </a:lnSpc>
            </a:pPr>
            <a:r>
              <a:rPr lang="en-US" sz="4800" b="1" spc="-150" dirty="0" smtClean="0">
                <a:latin typeface="Arial"/>
                <a:cs typeface="Arial"/>
              </a:rPr>
              <a:t>RAPPORT À LA RÉALITÉ ET TRAVAIL</a:t>
            </a:r>
            <a:endParaRPr lang="en-US" sz="4800" b="1" spc="-150" dirty="0">
              <a:solidFill>
                <a:schemeClr val="bg1"/>
              </a:solidFill>
              <a:latin typeface="Arial"/>
              <a:cs typeface="Arial"/>
            </a:endParaRPr>
          </a:p>
        </p:txBody>
      </p:sp>
      <p:sp>
        <p:nvSpPr>
          <p:cNvPr id="3" name="Subtitle 2"/>
          <p:cNvSpPr>
            <a:spLocks noGrp="1"/>
          </p:cNvSpPr>
          <p:nvPr>
            <p:ph type="subTitle" idx="1"/>
          </p:nvPr>
        </p:nvSpPr>
        <p:spPr>
          <a:xfrm>
            <a:off x="1396341" y="3119088"/>
            <a:ext cx="6400800" cy="1104900"/>
          </a:xfrm>
        </p:spPr>
        <p:txBody>
          <a:bodyPr>
            <a:noAutofit/>
          </a:bodyPr>
          <a:lstStyle/>
          <a:p>
            <a:pPr algn="l">
              <a:lnSpc>
                <a:spcPct val="80000"/>
              </a:lnSpc>
            </a:pPr>
            <a:r>
              <a:rPr lang="fr-FR" sz="2000" b="1" dirty="0" smtClean="0">
                <a:solidFill>
                  <a:srgbClr val="AA0000"/>
                </a:solidFill>
                <a:latin typeface="Arial"/>
                <a:cs typeface="Arial"/>
              </a:rPr>
              <a:t>Dr Marie-Pierre GUIHO-BAILLY</a:t>
            </a:r>
          </a:p>
          <a:p>
            <a:pPr algn="l">
              <a:lnSpc>
                <a:spcPct val="80000"/>
              </a:lnSpc>
              <a:spcBef>
                <a:spcPts val="0"/>
              </a:spcBef>
            </a:pPr>
            <a:r>
              <a:rPr lang="fr-FR" sz="2000" b="1" dirty="0" smtClean="0">
                <a:solidFill>
                  <a:schemeClr val="tx1">
                    <a:lumMod val="95000"/>
                    <a:lumOff val="5000"/>
                  </a:schemeClr>
                </a:solidFill>
                <a:latin typeface="Arial"/>
                <a:cs typeface="Arial"/>
              </a:rPr>
              <a:t>Psychiatre</a:t>
            </a:r>
          </a:p>
          <a:p>
            <a:pPr algn="l">
              <a:lnSpc>
                <a:spcPct val="80000"/>
              </a:lnSpc>
              <a:spcBef>
                <a:spcPts val="0"/>
              </a:spcBef>
            </a:pPr>
            <a:r>
              <a:rPr lang="fr-FR" sz="1600" b="1" dirty="0" smtClean="0">
                <a:solidFill>
                  <a:srgbClr val="AA0000"/>
                </a:solidFill>
                <a:latin typeface="Arial"/>
                <a:cs typeface="Arial"/>
              </a:rPr>
              <a:t>Consultations de Pathologies professionnelles </a:t>
            </a:r>
          </a:p>
          <a:p>
            <a:pPr algn="l">
              <a:lnSpc>
                <a:spcPct val="80000"/>
              </a:lnSpc>
              <a:spcBef>
                <a:spcPts val="0"/>
              </a:spcBef>
            </a:pPr>
            <a:r>
              <a:rPr lang="fr-FR" sz="1600" b="1" dirty="0" smtClean="0">
                <a:solidFill>
                  <a:srgbClr val="AA0000"/>
                </a:solidFill>
                <a:latin typeface="Arial"/>
                <a:cs typeface="Arial"/>
              </a:rPr>
              <a:t>Médecine E –  CHU d’ ANGERS | L.E.E.S.T</a:t>
            </a:r>
            <a:br>
              <a:rPr lang="fr-FR" sz="1600" b="1" dirty="0" smtClean="0">
                <a:solidFill>
                  <a:srgbClr val="AA0000"/>
                </a:solidFill>
                <a:latin typeface="Arial"/>
                <a:cs typeface="Arial"/>
              </a:rPr>
            </a:br>
            <a:r>
              <a:rPr lang="fr-FR" sz="1600" dirty="0" smtClean="0">
                <a:solidFill>
                  <a:schemeClr val="tx1"/>
                </a:solidFill>
                <a:latin typeface="Arial"/>
                <a:cs typeface="Arial"/>
              </a:rPr>
              <a:t>(Laboratoire d’ergonomie et d’épidémiologie</a:t>
            </a:r>
            <a:br>
              <a:rPr lang="fr-FR" sz="1600" dirty="0" smtClean="0">
                <a:solidFill>
                  <a:schemeClr val="tx1"/>
                </a:solidFill>
                <a:latin typeface="Arial"/>
                <a:cs typeface="Arial"/>
              </a:rPr>
            </a:br>
            <a:r>
              <a:rPr lang="fr-FR" sz="1600" dirty="0" smtClean="0">
                <a:solidFill>
                  <a:schemeClr val="tx1"/>
                </a:solidFill>
                <a:latin typeface="Arial"/>
                <a:cs typeface="Arial"/>
              </a:rPr>
              <a:t>en santé au travail)</a:t>
            </a:r>
          </a:p>
          <a:p>
            <a:pPr algn="l">
              <a:lnSpc>
                <a:spcPct val="80000"/>
              </a:lnSpc>
              <a:spcBef>
                <a:spcPts val="0"/>
              </a:spcBef>
            </a:pPr>
            <a:endParaRPr lang="fr-FR" sz="1600" b="1" spc="-150" dirty="0" smtClean="0">
              <a:solidFill>
                <a:schemeClr val="tx1">
                  <a:lumMod val="95000"/>
                  <a:lumOff val="5000"/>
                </a:schemeClr>
              </a:solidFill>
              <a:latin typeface="Arial"/>
              <a:cs typeface="Arial"/>
            </a:endParaRPr>
          </a:p>
          <a:p>
            <a:pPr algn="l">
              <a:lnSpc>
                <a:spcPct val="80000"/>
              </a:lnSpc>
              <a:spcBef>
                <a:spcPts val="0"/>
              </a:spcBef>
            </a:pPr>
            <a:endParaRPr lang="fr-FR" sz="1600" b="1" dirty="0" smtClean="0">
              <a:solidFill>
                <a:schemeClr val="tx1">
                  <a:lumMod val="95000"/>
                  <a:lumOff val="5000"/>
                </a:schemeClr>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50" presetClass="entr" presetSubtype="0" de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3"/>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5" name="Picture 4" descr="end page.png_effected.pn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457200" y="2819400"/>
            <a:ext cx="8305800" cy="1684564"/>
          </a:xfrm>
          <a:prstGeom prst="rect">
            <a:avLst/>
          </a:prstGeom>
          <a:noFill/>
        </p:spPr>
        <p:txBody>
          <a:bodyPr wrap="square" rtlCol="0">
            <a:noAutofit/>
          </a:bodyPr>
          <a:lstStyle/>
          <a:p>
            <a:pPr algn="ctr">
              <a:lnSpc>
                <a:spcPct val="90000"/>
              </a:lnSpc>
              <a:buClr>
                <a:srgbClr val="AA0000"/>
              </a:buClr>
            </a:pPr>
            <a:r>
              <a:rPr lang="fr-FR" sz="3000" b="1" dirty="0" smtClean="0">
                <a:latin typeface="Arial"/>
                <a:cs typeface="Arial"/>
              </a:rPr>
              <a:t>Retrouvez l’intégralité du contenu</a:t>
            </a:r>
          </a:p>
          <a:p>
            <a:pPr algn="ctr">
              <a:lnSpc>
                <a:spcPct val="90000"/>
              </a:lnSpc>
              <a:buClr>
                <a:srgbClr val="AA0000"/>
              </a:buClr>
            </a:pPr>
            <a:r>
              <a:rPr lang="fr-FR" sz="3000" b="1" dirty="0" smtClean="0">
                <a:latin typeface="Arial"/>
                <a:cs typeface="Arial"/>
              </a:rPr>
              <a:t>Souffrance &amp; Travail sur</a:t>
            </a:r>
            <a:endParaRPr lang="fr-FR" sz="1500" b="1" dirty="0" smtClean="0">
              <a:latin typeface="Arial"/>
              <a:cs typeface="Arial"/>
            </a:endParaRPr>
          </a:p>
          <a:p>
            <a:pPr algn="ctr">
              <a:lnSpc>
                <a:spcPct val="90000"/>
              </a:lnSpc>
              <a:buClr>
                <a:srgbClr val="AA0000"/>
              </a:buClr>
            </a:pPr>
            <a:endParaRPr lang="fr-FR" sz="1500" b="1" dirty="0" smtClean="0">
              <a:latin typeface="Arial"/>
              <a:cs typeface="Arial"/>
            </a:endParaRPr>
          </a:p>
          <a:p>
            <a:pPr algn="ctr">
              <a:lnSpc>
                <a:spcPct val="90000"/>
              </a:lnSpc>
              <a:buClr>
                <a:srgbClr val="AA0000"/>
              </a:buClr>
            </a:pPr>
            <a:r>
              <a:rPr lang="fr-FR" sz="3000" b="1" dirty="0" err="1" smtClean="0">
                <a:latin typeface="Arial"/>
                <a:cs typeface="Arial"/>
              </a:rPr>
              <a:t>www</a:t>
            </a:r>
            <a:r>
              <a:rPr lang="fr-FR" sz="3000" b="1" dirty="0" err="1" smtClean="0">
                <a:solidFill>
                  <a:srgbClr val="AA0000"/>
                </a:solidFill>
                <a:latin typeface="Arial"/>
                <a:cs typeface="Arial"/>
              </a:rPr>
              <a:t>.souffrance-</a:t>
            </a:r>
            <a:r>
              <a:rPr lang="fr-FR" sz="3000" b="1" dirty="0" err="1" smtClean="0">
                <a:latin typeface="Arial"/>
                <a:cs typeface="Arial"/>
              </a:rPr>
              <a:t>et</a:t>
            </a:r>
            <a:r>
              <a:rPr lang="fr-FR" sz="3000" b="1" dirty="0" err="1" smtClean="0">
                <a:solidFill>
                  <a:srgbClr val="AA0000"/>
                </a:solidFill>
                <a:latin typeface="Arial"/>
                <a:cs typeface="Arial"/>
              </a:rPr>
              <a:t>-travail.</a:t>
            </a:r>
            <a:r>
              <a:rPr lang="fr-FR" sz="3000" b="1" dirty="0" err="1" smtClean="0">
                <a:latin typeface="Arial"/>
                <a:cs typeface="Arial"/>
              </a:rPr>
              <a:t>com</a:t>
            </a:r>
            <a:endParaRPr lang="fr-FR" sz="3000" b="1" dirty="0">
              <a:latin typeface="Arial"/>
              <a:cs typeface="Arial"/>
            </a:endParaRPr>
          </a:p>
        </p:txBody>
      </p:sp>
      <p:sp>
        <p:nvSpPr>
          <p:cNvPr id="10" name="TextBox 9"/>
          <p:cNvSpPr txBox="1"/>
          <p:nvPr/>
        </p:nvSpPr>
        <p:spPr>
          <a:xfrm>
            <a:off x="3429000" y="6336268"/>
            <a:ext cx="5334000" cy="369332"/>
          </a:xfrm>
          <a:prstGeom prst="rect">
            <a:avLst/>
          </a:prstGeom>
          <a:noFill/>
        </p:spPr>
        <p:txBody>
          <a:bodyPr wrap="square" rtlCol="0">
            <a:noAutofit/>
          </a:bodyPr>
          <a:lstStyle/>
          <a:p>
            <a:r>
              <a:rPr lang="en-US" sz="1600" b="1" i="1" spc="300" dirty="0" err="1">
                <a:effectLst>
                  <a:outerShdw blurRad="50800" dist="38100" dir="2700000">
                    <a:srgbClr val="000000">
                      <a:alpha val="43000"/>
                    </a:srgbClr>
                  </a:outerShdw>
                </a:effectLst>
                <a:latin typeface="Arial"/>
                <a:cs typeface="Arial"/>
              </a:rPr>
              <a:t>f</a:t>
            </a:r>
            <a:r>
              <a:rPr lang="en-US" sz="1600" b="1" i="1" spc="300" dirty="0" err="1" smtClean="0">
                <a:effectLst>
                  <a:outerShdw blurRad="50800" dist="38100" dir="2700000">
                    <a:srgbClr val="000000">
                      <a:alpha val="43000"/>
                    </a:srgbClr>
                  </a:outerShdw>
                </a:effectLst>
                <a:latin typeface="Arial"/>
                <a:cs typeface="Arial"/>
              </a:rPr>
              <a:t>acebook.com/Souffrance</a:t>
            </a:r>
            <a:r>
              <a:rPr lang="en-US" sz="1600" b="1" i="1" spc="300" dirty="0" err="1" smtClean="0">
                <a:solidFill>
                  <a:srgbClr val="AA0000"/>
                </a:solidFill>
                <a:effectLst>
                  <a:outerShdw blurRad="50800" dist="38100" dir="2700000">
                    <a:srgbClr val="000000">
                      <a:alpha val="43000"/>
                    </a:srgbClr>
                  </a:outerShdw>
                </a:effectLst>
                <a:latin typeface="Arial"/>
                <a:cs typeface="Arial"/>
              </a:rPr>
              <a:t>Et</a:t>
            </a:r>
            <a:r>
              <a:rPr lang="en-US" sz="1600" b="1" i="1" spc="300" dirty="0" err="1" smtClean="0">
                <a:effectLst>
                  <a:outerShdw blurRad="50800" dist="38100" dir="2700000">
                    <a:srgbClr val="000000">
                      <a:alpha val="43000"/>
                    </a:srgbClr>
                  </a:outerShdw>
                </a:effectLst>
                <a:latin typeface="Arial"/>
                <a:cs typeface="Arial"/>
              </a:rPr>
              <a:t>Travail</a:t>
            </a:r>
            <a:endParaRPr lang="en-US" sz="1600" b="1" i="1" spc="300" dirty="0">
              <a:effectLst>
                <a:outerShdw blurRad="50800" dist="38100" dir="2700000">
                  <a:srgbClr val="000000">
                    <a:alpha val="43000"/>
                  </a:srgbClr>
                </a:outerShdw>
              </a:effectLst>
              <a:latin typeface="Arial"/>
              <a:cs typeface="Arial"/>
            </a:endParaRPr>
          </a:p>
        </p:txBody>
      </p:sp>
      <p:pic>
        <p:nvPicPr>
          <p:cNvPr id="11" name="Picture 10" descr="facebook_logo.png"/>
          <p:cNvPicPr>
            <a:picLocks noChangeAspect="1"/>
          </p:cNvPicPr>
          <p:nvPr/>
        </p:nvPicPr>
        <p:blipFill>
          <a:blip r:embed="rId4"/>
          <a:stretch>
            <a:fillRect/>
          </a:stretch>
        </p:blipFill>
        <p:spPr>
          <a:xfrm>
            <a:off x="8163840" y="6043136"/>
            <a:ext cx="599160" cy="5979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3000"/>
                            </p:stCondLst>
                            <p:childTnLst>
                              <p:par>
                                <p:cTn id="15" presetID="18" presetClass="entr" presetSubtype="1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1000"/>
                                        <p:tgtEl>
                                          <p:spTgt spid="10"/>
                                        </p:tgtEl>
                                      </p:cBhvr>
                                    </p:animEffect>
                                  </p:childTnLst>
                                </p:cTn>
                              </p:par>
                            </p:childTnLst>
                          </p:cTn>
                        </p:par>
                        <p:par>
                          <p:cTn id="18" fill="hold">
                            <p:stCondLst>
                              <p:cond delay="4000"/>
                            </p:stCondLst>
                            <p:childTnLst>
                              <p:par>
                                <p:cTn id="19" presetID="53"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143000"/>
          </a:xfrm>
        </p:spPr>
        <p:txBody>
          <a:bodyPr wrap="square">
            <a:normAutofit/>
          </a:bodyPr>
          <a:lstStyle/>
          <a:p>
            <a:pPr algn="l">
              <a:lnSpc>
                <a:spcPct val="85000"/>
              </a:lnSpc>
            </a:pPr>
            <a: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SUICIDE ET TRAVAIL (1)</a:t>
            </a:r>
            <a:endParaRPr lang="en-US"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295430"/>
            <a:ext cx="8229600" cy="4724370"/>
          </a:xfrm>
          <a:prstGeom prst="rect">
            <a:avLst/>
          </a:prstGeom>
          <a:noFill/>
        </p:spPr>
        <p:txBody>
          <a:bodyPr wrap="square" rtlCol="0">
            <a:noAutofit/>
          </a:bodyPr>
          <a:lstStyle/>
          <a:p>
            <a:pPr marL="457200" indent="-457200">
              <a:lnSpc>
                <a:spcPct val="90000"/>
              </a:lnSpc>
              <a:spcAft>
                <a:spcPts val="500"/>
              </a:spcAft>
              <a:buClr>
                <a:srgbClr val="AA0000"/>
              </a:buClr>
            </a:pPr>
            <a:r>
              <a:rPr lang="fr-FR" sz="2600" b="1" dirty="0" smtClean="0">
                <a:solidFill>
                  <a:srgbClr val="AA0000"/>
                </a:solidFill>
                <a:latin typeface="Arial"/>
                <a:cs typeface="Arial"/>
              </a:rPr>
              <a:t>à la consultation de PPT du CHU d’Angers</a:t>
            </a:r>
          </a:p>
          <a:p>
            <a:pPr marL="914400" lvl="1" indent="-457200">
              <a:lnSpc>
                <a:spcPct val="90000"/>
              </a:lnSpc>
              <a:spcAft>
                <a:spcPts val="1500"/>
              </a:spcAft>
              <a:buClr>
                <a:srgbClr val="AA0000"/>
              </a:buClr>
              <a:buFont typeface="Wingdings" charset="2"/>
              <a:buChar char="ü"/>
            </a:pPr>
            <a:r>
              <a:rPr lang="fr-FR" sz="2200" b="1" dirty="0" smtClean="0">
                <a:latin typeface="Arial"/>
                <a:cs typeface="Arial"/>
              </a:rPr>
              <a:t>Idées suicidaires très fréquentes</a:t>
            </a:r>
            <a:endParaRPr lang="fr-FR" sz="2200" b="1" dirty="0" smtClean="0">
              <a:latin typeface="Arial"/>
              <a:cs typeface="Arial"/>
            </a:endParaRPr>
          </a:p>
          <a:p>
            <a:pPr marL="914400" lvl="1" indent="-457200">
              <a:lnSpc>
                <a:spcPct val="90000"/>
              </a:lnSpc>
              <a:spcAft>
                <a:spcPts val="1500"/>
              </a:spcAft>
              <a:buClr>
                <a:srgbClr val="AA0000"/>
              </a:buClr>
              <a:buFont typeface="Wingdings" charset="2"/>
              <a:buChar char="ü"/>
            </a:pPr>
            <a:r>
              <a:rPr lang="fr-FR" sz="2200" b="1" dirty="0" smtClean="0">
                <a:latin typeface="Arial"/>
                <a:cs typeface="Arial"/>
              </a:rPr>
              <a:t>Plus </a:t>
            </a:r>
            <a:r>
              <a:rPr lang="fr-FR" sz="2200" b="1" dirty="0" smtClean="0">
                <a:latin typeface="Arial"/>
                <a:cs typeface="Arial"/>
              </a:rPr>
              <a:t>rarement Tentatives de suicide</a:t>
            </a:r>
          </a:p>
          <a:p>
            <a:pPr marL="914400" lvl="1" indent="-457200">
              <a:lnSpc>
                <a:spcPct val="90000"/>
              </a:lnSpc>
              <a:spcAft>
                <a:spcPts val="1500"/>
              </a:spcAft>
              <a:buClr>
                <a:srgbClr val="AA0000"/>
              </a:buClr>
              <a:buFont typeface="Wingdings" charset="2"/>
              <a:buChar char="ü"/>
            </a:pPr>
            <a:r>
              <a:rPr lang="fr-FR" sz="2200" b="1" dirty="0" smtClean="0">
                <a:latin typeface="Arial"/>
                <a:cs typeface="Arial"/>
              </a:rPr>
              <a:t>Importance du soutien de l’entourage (pro. et perso) pour éviter le passage à l’acte ++</a:t>
            </a:r>
            <a:r>
              <a:rPr lang="fr-FR" sz="2200" b="1" dirty="0" smtClean="0">
                <a:latin typeface="Arial"/>
                <a:cs typeface="Arial"/>
              </a:rPr>
              <a:t>+ / </a:t>
            </a:r>
            <a:r>
              <a:rPr lang="fr-FR" sz="2200" b="1" dirty="0" smtClean="0">
                <a:latin typeface="Arial"/>
                <a:cs typeface="Arial"/>
              </a:rPr>
              <a:t>PATHOLOGIE DE LA </a:t>
            </a:r>
            <a:r>
              <a:rPr lang="fr-FR" sz="2200" b="1" dirty="0" smtClean="0">
                <a:latin typeface="Arial"/>
                <a:cs typeface="Arial"/>
              </a:rPr>
              <a:t>SOLITUDE</a:t>
            </a:r>
          </a:p>
          <a:p>
            <a:pPr marL="457200" indent="-457200">
              <a:lnSpc>
                <a:spcPct val="90000"/>
              </a:lnSpc>
              <a:spcAft>
                <a:spcPts val="500"/>
              </a:spcAft>
              <a:buClr>
                <a:srgbClr val="AA0000"/>
              </a:buClr>
            </a:pPr>
            <a:r>
              <a:rPr lang="fr-FR" sz="2600" b="1" dirty="0" smtClean="0">
                <a:solidFill>
                  <a:srgbClr val="AA0000"/>
                </a:solidFill>
                <a:latin typeface="Arial"/>
                <a:cs typeface="Arial"/>
              </a:rPr>
              <a:t>peu </a:t>
            </a:r>
            <a:r>
              <a:rPr lang="fr-FR" sz="2600" b="1" dirty="0" smtClean="0">
                <a:solidFill>
                  <a:srgbClr val="AA0000"/>
                </a:solidFill>
                <a:latin typeface="Arial"/>
                <a:cs typeface="Arial"/>
              </a:rPr>
              <a:t>d’études en France</a:t>
            </a:r>
            <a:r>
              <a:rPr lang="fr-FR" sz="2600" b="1" dirty="0" smtClean="0">
                <a:solidFill>
                  <a:srgbClr val="AA0000"/>
                </a:solidFill>
                <a:latin typeface="Arial"/>
                <a:cs typeface="Arial"/>
              </a:rPr>
              <a:t>  </a:t>
            </a:r>
            <a:endParaRPr lang="fr-FR" sz="2600" b="1" dirty="0" smtClean="0">
              <a:solidFill>
                <a:srgbClr val="AA0000"/>
              </a:solidFill>
              <a:latin typeface="Arial"/>
              <a:cs typeface="Arial"/>
            </a:endParaRPr>
          </a:p>
          <a:p>
            <a:pPr marL="914400" lvl="1" indent="-457200">
              <a:lnSpc>
                <a:spcPct val="90000"/>
              </a:lnSpc>
              <a:spcAft>
                <a:spcPts val="1500"/>
              </a:spcAft>
              <a:buClr>
                <a:srgbClr val="AA0000"/>
              </a:buClr>
              <a:buFont typeface="Wingdings" charset="2"/>
              <a:buChar char="ü"/>
            </a:pPr>
            <a:r>
              <a:rPr lang="fr-FR" sz="2200" b="1" dirty="0" smtClean="0">
                <a:latin typeface="Arial"/>
                <a:cs typeface="Arial"/>
              </a:rPr>
              <a:t>pas de valeur épidémiologique (faible échantillon)</a:t>
            </a:r>
          </a:p>
          <a:p>
            <a:pPr marL="1371600" lvl="2" indent="-457200">
              <a:lnSpc>
                <a:spcPct val="90000"/>
              </a:lnSpc>
              <a:spcAft>
                <a:spcPts val="1000"/>
              </a:spcAft>
              <a:buClr>
                <a:srgbClr val="AA0000"/>
              </a:buClr>
              <a:buFont typeface="Arial"/>
              <a:buChar char="•"/>
            </a:pPr>
            <a:r>
              <a:rPr lang="fr-FR" dirty="0" smtClean="0">
                <a:latin typeface="Arial"/>
                <a:cs typeface="Arial"/>
              </a:rPr>
              <a:t>ORS en Bourgogne (1999-2000) auprès de médecins du travail</a:t>
            </a:r>
          </a:p>
          <a:p>
            <a:pPr marL="1371600" lvl="2" indent="-457200">
              <a:lnSpc>
                <a:spcPct val="90000"/>
              </a:lnSpc>
              <a:spcAft>
                <a:spcPts val="1000"/>
              </a:spcAft>
              <a:buClr>
                <a:srgbClr val="AA0000"/>
              </a:buClr>
              <a:buFont typeface="Arial"/>
              <a:buChar char="•"/>
            </a:pPr>
            <a:r>
              <a:rPr lang="fr-FR" dirty="0" smtClean="0">
                <a:latin typeface="Arial"/>
                <a:cs typeface="Arial"/>
              </a:rPr>
              <a:t>IMRTMO de Basse Normandie (2000) auprès médecins du </a:t>
            </a:r>
            <a:r>
              <a:rPr lang="fr-FR" dirty="0" err="1" smtClean="0">
                <a:latin typeface="Arial"/>
                <a:cs typeface="Arial"/>
              </a:rPr>
              <a:t>trav</a:t>
            </a:r>
            <a:r>
              <a:rPr lang="fr-FR" dirty="0" smtClean="0">
                <a:latin typeface="Arial"/>
                <a:cs typeface="Arial"/>
              </a:rPr>
              <a:t>.</a:t>
            </a:r>
          </a:p>
          <a:p>
            <a:pPr marL="1371600" lvl="2" indent="-457200">
              <a:lnSpc>
                <a:spcPct val="90000"/>
              </a:lnSpc>
              <a:spcAft>
                <a:spcPts val="1000"/>
              </a:spcAft>
              <a:buClr>
                <a:srgbClr val="AA0000"/>
              </a:buClr>
              <a:buFont typeface="Arial"/>
              <a:buChar char="•"/>
            </a:pPr>
            <a:r>
              <a:rPr lang="fr-FR" dirty="0" smtClean="0">
                <a:latin typeface="Arial"/>
                <a:cs typeface="Arial"/>
              </a:rPr>
              <a:t>En cours en Médecine E au CHU d’ Angers (Pr </a:t>
            </a:r>
            <a:r>
              <a:rPr lang="fr-FR" dirty="0" err="1" smtClean="0">
                <a:latin typeface="Arial"/>
                <a:cs typeface="Arial"/>
              </a:rPr>
              <a:t>Garré</a:t>
            </a:r>
            <a:r>
              <a:rPr lang="fr-FR" dirty="0" smtClean="0">
                <a:latin typeface="Arial"/>
                <a:cs typeface="Arial"/>
              </a:rPr>
              <a:t>)</a:t>
            </a:r>
            <a:br>
              <a:rPr lang="fr-FR" dirty="0" smtClean="0">
                <a:latin typeface="Arial"/>
                <a:cs typeface="Arial"/>
              </a:rPr>
            </a:br>
            <a:r>
              <a:rPr lang="fr-FR" dirty="0" smtClean="0">
                <a:latin typeface="Arial"/>
                <a:cs typeface="Arial"/>
              </a:rPr>
              <a:t>(</a:t>
            </a:r>
            <a:r>
              <a:rPr lang="fr-FR" dirty="0" smtClean="0">
                <a:latin typeface="Arial"/>
                <a:cs typeface="Arial"/>
              </a:rPr>
              <a:t>patients admis pour tentative de suicide)</a:t>
            </a:r>
          </a:p>
          <a:p>
            <a:pPr marL="914400" lvl="1" indent="-457200">
              <a:lnSpc>
                <a:spcPct val="90000"/>
              </a:lnSpc>
              <a:spcAft>
                <a:spcPts val="1500"/>
              </a:spcAft>
              <a:buClr>
                <a:srgbClr val="AA0000"/>
              </a:buClr>
              <a:buFont typeface="Wingdings" charset="2"/>
              <a:buChar char="ü"/>
            </a:pPr>
            <a:endParaRPr lang="fr-FR" sz="2200" b="1"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wrap="square">
            <a:normAutofit fontScale="90000"/>
          </a:bodyPr>
          <a:lstStyle/>
          <a:p>
            <a:pPr algn="l">
              <a:lnSpc>
                <a:spcPct val="85000"/>
              </a:lnSpc>
            </a:pPr>
            <a: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SUICIDE ET TRAVAIL (2)</a:t>
            </a:r>
            <a:b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UNE IMPUTABILITÉ DIFFICILE</a:t>
            </a:r>
            <a:endParaRPr lang="en-US"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2133630"/>
            <a:ext cx="8229600" cy="4724370"/>
          </a:xfrm>
          <a:prstGeom prst="rect">
            <a:avLst/>
          </a:prstGeom>
          <a:noFill/>
        </p:spPr>
        <p:txBody>
          <a:bodyPr wrap="square" rtlCol="0">
            <a:noAutofit/>
          </a:bodyPr>
          <a:lstStyle/>
          <a:p>
            <a:pPr marL="457200" indent="-457200">
              <a:lnSpc>
                <a:spcPct val="90000"/>
              </a:lnSpc>
              <a:spcAft>
                <a:spcPts val="2500"/>
              </a:spcAft>
              <a:buClr>
                <a:srgbClr val="AA0000"/>
              </a:buClr>
            </a:pPr>
            <a:r>
              <a:rPr lang="fr-FR" sz="2600" b="1" dirty="0" smtClean="0">
                <a:solidFill>
                  <a:srgbClr val="AA0000"/>
                </a:solidFill>
                <a:latin typeface="Arial"/>
                <a:cs typeface="Arial"/>
              </a:rPr>
              <a:t>Bourgogne (Besse, </a:t>
            </a:r>
            <a:r>
              <a:rPr lang="fr-FR" sz="2600" b="1" dirty="0" err="1" smtClean="0">
                <a:solidFill>
                  <a:srgbClr val="AA0000"/>
                </a:solidFill>
                <a:latin typeface="Arial"/>
                <a:cs typeface="Arial"/>
              </a:rPr>
              <a:t>Foglia</a:t>
            </a:r>
            <a:r>
              <a:rPr lang="fr-FR" sz="2600" b="1" dirty="0" smtClean="0">
                <a:solidFill>
                  <a:srgbClr val="AA0000"/>
                </a:solidFill>
                <a:latin typeface="Arial"/>
                <a:cs typeface="Arial"/>
              </a:rPr>
              <a:t>) : prospectif sur un an</a:t>
            </a:r>
            <a:r>
              <a:rPr lang="fr-FR" sz="2600" b="1" dirty="0" smtClean="0">
                <a:solidFill>
                  <a:srgbClr val="AA0000"/>
                </a:solidFill>
                <a:latin typeface="Arial"/>
                <a:cs typeface="Arial"/>
              </a:rPr>
              <a:t> </a:t>
            </a:r>
          </a:p>
          <a:p>
            <a:pPr>
              <a:lnSpc>
                <a:spcPct val="90000"/>
              </a:lnSpc>
              <a:spcAft>
                <a:spcPts val="500"/>
              </a:spcAft>
              <a:buClr>
                <a:srgbClr val="AA0000"/>
              </a:buClr>
            </a:pPr>
            <a:r>
              <a:rPr lang="fr-FR" sz="2200" b="1" dirty="0" smtClean="0">
                <a:latin typeface="Arial"/>
                <a:cs typeface="Arial"/>
              </a:rPr>
              <a:t>Suicides </a:t>
            </a:r>
            <a:r>
              <a:rPr lang="fr-FR" sz="2200" b="1" dirty="0" smtClean="0">
                <a:latin typeface="Arial"/>
                <a:cs typeface="Arial"/>
              </a:rPr>
              <a:t>et TS connus des médecins du travail </a:t>
            </a:r>
            <a:r>
              <a:rPr lang="fr-FR" sz="2200" b="1" dirty="0" smtClean="0">
                <a:latin typeface="Arial"/>
                <a:cs typeface="Arial"/>
              </a:rPr>
              <a:t>et rechercher </a:t>
            </a:r>
            <a:r>
              <a:rPr lang="fr-FR" sz="2200" b="1" dirty="0" smtClean="0">
                <a:latin typeface="Arial"/>
                <a:cs typeface="Arial"/>
              </a:rPr>
              <a:t>facteurs profession.</a:t>
            </a:r>
          </a:p>
          <a:p>
            <a:pPr marL="914400" lvl="1" indent="-457200">
              <a:lnSpc>
                <a:spcPct val="90000"/>
              </a:lnSpc>
              <a:spcAft>
                <a:spcPts val="500"/>
              </a:spcAft>
              <a:buClr>
                <a:srgbClr val="AA0000"/>
              </a:buClr>
              <a:buFont typeface="Wingdings" charset="2"/>
              <a:buChar char="ü"/>
            </a:pPr>
            <a:r>
              <a:rPr lang="fr-FR" sz="2200" b="1" dirty="0" smtClean="0">
                <a:latin typeface="Arial"/>
                <a:cs typeface="Arial"/>
              </a:rPr>
              <a:t>104 médecins (43%); 165 gestes suicidaires</a:t>
            </a:r>
          </a:p>
          <a:p>
            <a:pPr marL="914400" lvl="1" indent="-457200">
              <a:lnSpc>
                <a:spcPct val="90000"/>
              </a:lnSpc>
              <a:spcAft>
                <a:spcPts val="500"/>
              </a:spcAft>
              <a:buClr>
                <a:srgbClr val="AA0000"/>
              </a:buClr>
              <a:buFont typeface="Wingdings" charset="2"/>
              <a:buChar char="ü"/>
            </a:pPr>
            <a:r>
              <a:rPr lang="fr-FR" sz="2200" b="1" dirty="0" smtClean="0">
                <a:latin typeface="Arial"/>
                <a:cs typeface="Arial"/>
              </a:rPr>
              <a:t>1 fois sur 4 , motif professionnel évoqué par salarié; 37% cas selon </a:t>
            </a:r>
            <a:r>
              <a:rPr lang="fr-FR" sz="2200" b="1" dirty="0" smtClean="0">
                <a:latin typeface="Arial"/>
                <a:cs typeface="Arial"/>
              </a:rPr>
              <a:t>médecin</a:t>
            </a:r>
          </a:p>
          <a:p>
            <a:pPr marL="914400" lvl="1" indent="-457200">
              <a:lnSpc>
                <a:spcPct val="90000"/>
              </a:lnSpc>
              <a:spcAft>
                <a:spcPts val="500"/>
              </a:spcAft>
              <a:buClr>
                <a:srgbClr val="AA0000"/>
              </a:buClr>
              <a:buFont typeface="Wingdings" charset="2"/>
              <a:buChar char="ü"/>
            </a:pPr>
            <a:r>
              <a:rPr lang="fr-FR" sz="2200" b="1" dirty="0" smtClean="0">
                <a:latin typeface="Arial"/>
                <a:cs typeface="Arial"/>
              </a:rPr>
              <a:t>Des problèmes de relations à autrui plus que contraintes </a:t>
            </a:r>
            <a:r>
              <a:rPr lang="fr-FR" sz="2200" b="1" dirty="0" smtClean="0">
                <a:latin typeface="Arial"/>
                <a:cs typeface="Arial"/>
              </a:rPr>
              <a:t>physiques</a:t>
            </a:r>
          </a:p>
          <a:p>
            <a:pPr marL="914400" lvl="1" indent="-457200">
              <a:lnSpc>
                <a:spcPct val="90000"/>
              </a:lnSpc>
              <a:spcAft>
                <a:spcPts val="500"/>
              </a:spcAft>
              <a:buClr>
                <a:srgbClr val="AA0000"/>
              </a:buClr>
              <a:buFont typeface="Wingdings" charset="2"/>
              <a:buChar char="ü"/>
            </a:pPr>
            <a:r>
              <a:rPr lang="fr-FR" sz="2200" b="1" dirty="0" smtClean="0">
                <a:latin typeface="Arial"/>
                <a:cs typeface="Arial"/>
              </a:rPr>
              <a:t>Plus fréquent chez CSP les moins qualifiées</a:t>
            </a:r>
          </a:p>
          <a:p>
            <a:pPr marL="914400" lvl="1" indent="-457200">
              <a:lnSpc>
                <a:spcPct val="90000"/>
              </a:lnSpc>
              <a:spcAft>
                <a:spcPts val="1500"/>
              </a:spcAft>
              <a:buClr>
                <a:srgbClr val="AA0000"/>
              </a:buClr>
              <a:buFont typeface="Wingdings" charset="2"/>
              <a:buChar char="ü"/>
            </a:pPr>
            <a:endParaRPr lang="fr-FR" sz="2200" b="1"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wrap="square">
            <a:normAutofit fontScale="90000"/>
          </a:bodyPr>
          <a:lstStyle/>
          <a:p>
            <a:pPr algn="l">
              <a:lnSpc>
                <a:spcPct val="85000"/>
              </a:lnSpc>
            </a:pPr>
            <a: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SUICIDE ET TRAVAIL (3)</a:t>
            </a:r>
            <a:b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UNE IMPUTABILITÉ DIFFICILE</a:t>
            </a:r>
            <a:endParaRPr lang="en-US"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524030"/>
            <a:ext cx="8229600" cy="4724370"/>
          </a:xfrm>
          <a:prstGeom prst="rect">
            <a:avLst/>
          </a:prstGeom>
          <a:noFill/>
        </p:spPr>
        <p:txBody>
          <a:bodyPr wrap="square" rtlCol="0">
            <a:noAutofit/>
          </a:bodyPr>
          <a:lstStyle/>
          <a:p>
            <a:pPr>
              <a:lnSpc>
                <a:spcPct val="90000"/>
              </a:lnSpc>
              <a:spcAft>
                <a:spcPts val="1000"/>
              </a:spcAft>
              <a:buClr>
                <a:srgbClr val="AA0000"/>
              </a:buClr>
            </a:pPr>
            <a:r>
              <a:rPr lang="fr-FR" sz="2600" b="1" spc="-150" dirty="0" smtClean="0">
                <a:solidFill>
                  <a:srgbClr val="AA0000"/>
                </a:solidFill>
                <a:latin typeface="Arial"/>
                <a:cs typeface="Arial"/>
              </a:rPr>
              <a:t>Basse-Normandie (Gournay et al.</a:t>
            </a:r>
            <a:r>
              <a:rPr lang="fr-FR" sz="2600" b="1" spc="-150" dirty="0" smtClean="0">
                <a:solidFill>
                  <a:srgbClr val="AA0000"/>
                </a:solidFill>
                <a:latin typeface="Arial"/>
                <a:cs typeface="Arial"/>
              </a:rPr>
              <a:t>) : rétrospectif sur </a:t>
            </a:r>
            <a:r>
              <a:rPr lang="fr-FR" sz="2600" b="1" spc="-150" dirty="0" smtClean="0">
                <a:solidFill>
                  <a:srgbClr val="AA0000"/>
                </a:solidFill>
                <a:latin typeface="Arial"/>
                <a:cs typeface="Arial"/>
              </a:rPr>
              <a:t>5 </a:t>
            </a:r>
            <a:r>
              <a:rPr lang="fr-FR" sz="2600" b="1" spc="-150" dirty="0" smtClean="0">
                <a:solidFill>
                  <a:srgbClr val="AA0000"/>
                </a:solidFill>
                <a:latin typeface="Arial"/>
                <a:cs typeface="Arial"/>
              </a:rPr>
              <a:t>ans</a:t>
            </a:r>
          </a:p>
          <a:p>
            <a:pPr>
              <a:lnSpc>
                <a:spcPct val="90000"/>
              </a:lnSpc>
              <a:spcAft>
                <a:spcPts val="1000"/>
              </a:spcAft>
              <a:buClr>
                <a:srgbClr val="AA0000"/>
              </a:buClr>
            </a:pPr>
            <a:r>
              <a:rPr lang="fr-FR" sz="2200" b="1" dirty="0" smtClean="0">
                <a:latin typeface="Arial"/>
                <a:cs typeface="Arial"/>
              </a:rPr>
              <a:t>TS et suicides liés au travail selon évaluation  du Médecin du travail104 médecins (43%); 165 gestes suicidaires</a:t>
            </a:r>
            <a:endParaRPr lang="fr-FR" sz="2200" b="1" dirty="0" smtClean="0">
              <a:latin typeface="Arial"/>
              <a:cs typeface="Arial"/>
            </a:endParaRPr>
          </a:p>
          <a:p>
            <a:pPr lvl="2" indent="-457200">
              <a:lnSpc>
                <a:spcPct val="90000"/>
              </a:lnSpc>
              <a:spcAft>
                <a:spcPts val="500"/>
              </a:spcAft>
              <a:buClr>
                <a:srgbClr val="AA0000"/>
              </a:buClr>
              <a:buFont typeface="Wingdings" charset="2"/>
              <a:buChar char="ü"/>
            </a:pPr>
            <a:r>
              <a:rPr lang="fr-FR" sz="2000" b="1" dirty="0" smtClean="0">
                <a:latin typeface="Arial"/>
                <a:cs typeface="Arial"/>
              </a:rPr>
              <a:t>190 médecins (94%);55 MT concernés;107 situations.43 décès.</a:t>
            </a:r>
          </a:p>
          <a:p>
            <a:pPr lvl="2" indent="-457200">
              <a:lnSpc>
                <a:spcPct val="90000"/>
              </a:lnSpc>
              <a:spcAft>
                <a:spcPts val="500"/>
              </a:spcAft>
              <a:buClr>
                <a:srgbClr val="AA0000"/>
              </a:buClr>
              <a:buFont typeface="Wingdings" charset="2"/>
              <a:buChar char="ü"/>
            </a:pPr>
            <a:r>
              <a:rPr lang="fr-FR" sz="2000" b="1" dirty="0" smtClean="0">
                <a:latin typeface="Arial"/>
                <a:cs typeface="Arial"/>
              </a:rPr>
              <a:t>68% hommes; 30-50 ans </a:t>
            </a:r>
            <a:r>
              <a:rPr lang="fr-FR" sz="2000" b="1" dirty="0" err="1" smtClean="0">
                <a:latin typeface="Arial"/>
                <a:cs typeface="Arial"/>
              </a:rPr>
              <a:t>sur-représentés</a:t>
            </a:r>
            <a:r>
              <a:rPr lang="fr-FR" sz="2000" b="1" dirty="0" smtClean="0">
                <a:latin typeface="Arial"/>
                <a:cs typeface="Arial"/>
              </a:rPr>
              <a:t>; Tous secteurs </a:t>
            </a:r>
            <a:r>
              <a:rPr lang="fr-FR" sz="2000" b="1" dirty="0" err="1" smtClean="0">
                <a:latin typeface="Arial"/>
                <a:cs typeface="Arial"/>
              </a:rPr>
              <a:t>profesionnels</a:t>
            </a:r>
            <a:endParaRPr lang="fr-FR" sz="2000" b="1" dirty="0" smtClean="0">
              <a:latin typeface="Arial"/>
              <a:cs typeface="Arial"/>
            </a:endParaRPr>
          </a:p>
          <a:p>
            <a:pPr lvl="2" indent="-457200">
              <a:lnSpc>
                <a:spcPct val="90000"/>
              </a:lnSpc>
              <a:spcAft>
                <a:spcPts val="500"/>
              </a:spcAft>
              <a:buClr>
                <a:srgbClr val="AA0000"/>
              </a:buClr>
              <a:buFont typeface="Wingdings" charset="2"/>
              <a:buChar char="ü"/>
            </a:pPr>
            <a:r>
              <a:rPr lang="fr-FR" sz="2000" b="1" dirty="0" smtClean="0">
                <a:latin typeface="Arial"/>
                <a:cs typeface="Arial"/>
              </a:rPr>
              <a:t>1 TS sur 5 sur le lieu de </a:t>
            </a:r>
            <a:r>
              <a:rPr lang="fr-FR" sz="2000" b="1" dirty="0" smtClean="0">
                <a:latin typeface="Arial"/>
                <a:cs typeface="Arial"/>
              </a:rPr>
              <a:t>travail. </a:t>
            </a:r>
            <a:r>
              <a:rPr lang="fr-FR" sz="2000" b="1" dirty="0" smtClean="0">
                <a:latin typeface="Arial"/>
                <a:cs typeface="Arial"/>
              </a:rPr>
              <a:t>AMV (50%), pendaison(25%)</a:t>
            </a:r>
          </a:p>
          <a:p>
            <a:pPr lvl="2" indent="-457200">
              <a:lnSpc>
                <a:spcPct val="90000"/>
              </a:lnSpc>
              <a:spcAft>
                <a:spcPts val="500"/>
              </a:spcAft>
              <a:buClr>
                <a:srgbClr val="AA0000"/>
              </a:buClr>
              <a:buFont typeface="Wingdings" charset="2"/>
              <a:buChar char="ü"/>
            </a:pPr>
            <a:r>
              <a:rPr lang="fr-FR" sz="2000" b="1" dirty="0" smtClean="0">
                <a:latin typeface="Arial"/>
                <a:cs typeface="Arial"/>
              </a:rPr>
              <a:t>Soucis personnels ou professionnels évoqués </a:t>
            </a:r>
            <a:r>
              <a:rPr lang="fr-FR" sz="2000" b="1" dirty="0" smtClean="0">
                <a:latin typeface="Arial"/>
                <a:cs typeface="Arial"/>
              </a:rPr>
              <a:t>: même </a:t>
            </a:r>
            <a:r>
              <a:rPr lang="fr-FR" sz="2000" b="1" dirty="0" smtClean="0">
                <a:latin typeface="Arial"/>
                <a:cs typeface="Arial"/>
              </a:rPr>
              <a:t>proportion</a:t>
            </a:r>
          </a:p>
          <a:p>
            <a:pPr lvl="2" indent="-457200">
              <a:lnSpc>
                <a:spcPct val="90000"/>
              </a:lnSpc>
              <a:spcAft>
                <a:spcPts val="500"/>
              </a:spcAft>
              <a:buClr>
                <a:srgbClr val="AA0000"/>
              </a:buClr>
              <a:buFont typeface="Wingdings" charset="2"/>
              <a:buChar char="ü"/>
            </a:pPr>
            <a:r>
              <a:rPr lang="fr-FR" sz="2000" b="1" dirty="0" smtClean="0">
                <a:solidFill>
                  <a:srgbClr val="AA0000"/>
                </a:solidFill>
                <a:latin typeface="Arial"/>
                <a:cs typeface="Arial"/>
              </a:rPr>
              <a:t>Professionnel</a:t>
            </a:r>
            <a:r>
              <a:rPr lang="fr-FR" sz="2000" b="1" dirty="0" smtClean="0">
                <a:latin typeface="Arial"/>
                <a:cs typeface="Arial"/>
              </a:rPr>
              <a:t>: « peur de ne pas y arriver », « peur du licenciement </a:t>
            </a:r>
            <a:r>
              <a:rPr lang="fr-FR" sz="2000" b="1" dirty="0" smtClean="0">
                <a:latin typeface="Arial"/>
                <a:cs typeface="Arial"/>
              </a:rPr>
              <a:t>»</a:t>
            </a:r>
          </a:p>
          <a:p>
            <a:pPr lvl="2" indent="-457200">
              <a:lnSpc>
                <a:spcPct val="90000"/>
              </a:lnSpc>
              <a:spcAft>
                <a:spcPts val="500"/>
              </a:spcAft>
              <a:buClr>
                <a:srgbClr val="AA0000"/>
              </a:buClr>
              <a:buFont typeface="Wingdings" charset="2"/>
              <a:buChar char="ü"/>
            </a:pPr>
            <a:r>
              <a:rPr lang="fr-FR" sz="2000" b="1" dirty="0" smtClean="0">
                <a:latin typeface="Arial"/>
                <a:cs typeface="Arial"/>
              </a:rPr>
              <a:t>management par le stress; Changements</a:t>
            </a:r>
            <a:r>
              <a:rPr lang="fr-FR" sz="2000" b="1" dirty="0" smtClean="0">
                <a:latin typeface="Arial"/>
                <a:cs typeface="Arial"/>
              </a:rPr>
              <a:t>; Peu </a:t>
            </a:r>
            <a:r>
              <a:rPr lang="fr-FR" sz="2000" b="1" dirty="0" smtClean="0">
                <a:latin typeface="Arial"/>
                <a:cs typeface="Arial"/>
              </a:rPr>
              <a:t>de </a:t>
            </a:r>
            <a:r>
              <a:rPr lang="fr-FR" sz="2000" b="1" dirty="0" smtClean="0">
                <a:latin typeface="Arial"/>
                <a:cs typeface="Arial"/>
              </a:rPr>
              <a:t>harcèlement</a:t>
            </a:r>
            <a:endParaRPr lang="fr-FR" sz="2000" b="1"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wrap="square">
            <a:noAutofit/>
          </a:bodyPr>
          <a:lstStyle/>
          <a:p>
            <a:pPr algn="l">
              <a:lnSpc>
                <a:spcPct val="85000"/>
              </a:lnSpc>
            </a:pPr>
            <a:r>
              <a:rPr lang="en-US" sz="32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SUICIDE ET TRAVAIL : UNE ANALYSE ÉTIOLOGIQUE RÉTROSPECTIVE DÉLICATE</a:t>
            </a:r>
            <a:endParaRPr lang="en-US" sz="32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524030"/>
            <a:ext cx="8229600" cy="4724370"/>
          </a:xfrm>
          <a:prstGeom prst="rect">
            <a:avLst/>
          </a:prstGeom>
          <a:noFill/>
        </p:spPr>
        <p:txBody>
          <a:bodyPr wrap="square" rtlCol="0">
            <a:noAutofit/>
          </a:bodyPr>
          <a:lstStyle/>
          <a:p>
            <a:pPr marL="457200" indent="-457200">
              <a:lnSpc>
                <a:spcPct val="90000"/>
              </a:lnSpc>
              <a:spcAft>
                <a:spcPts val="1000"/>
              </a:spcAft>
              <a:buClr>
                <a:srgbClr val="AA0000"/>
              </a:buClr>
              <a:buFont typeface="Wingdings" charset="2"/>
              <a:buChar char="ü"/>
            </a:pPr>
            <a:r>
              <a:rPr lang="fr-FR" sz="2600" b="1" dirty="0" smtClean="0">
                <a:latin typeface="Arial"/>
                <a:cs typeface="Arial"/>
              </a:rPr>
              <a:t>Les autopsies psychiques : méthodes!</a:t>
            </a:r>
          </a:p>
          <a:p>
            <a:pPr marL="457200" indent="-457200">
              <a:lnSpc>
                <a:spcPct val="90000"/>
              </a:lnSpc>
              <a:spcAft>
                <a:spcPts val="1000"/>
              </a:spcAft>
              <a:buClr>
                <a:srgbClr val="AA0000"/>
              </a:buClr>
              <a:buFont typeface="Wingdings" charset="2"/>
              <a:buChar char="ü"/>
            </a:pPr>
            <a:r>
              <a:rPr lang="fr-FR" sz="2600" b="1" dirty="0" smtClean="0">
                <a:solidFill>
                  <a:srgbClr val="AA0000"/>
                </a:solidFill>
                <a:latin typeface="Arial"/>
                <a:cs typeface="Arial"/>
              </a:rPr>
              <a:t>Nécessité de connaître le psychisme</a:t>
            </a:r>
            <a:r>
              <a:rPr lang="fr-FR" sz="2600" b="1" dirty="0" smtClean="0">
                <a:latin typeface="Arial"/>
                <a:cs typeface="Arial"/>
              </a:rPr>
              <a:t>… et le travail</a:t>
            </a:r>
          </a:p>
          <a:p>
            <a:pPr marL="457200" indent="-457200">
              <a:lnSpc>
                <a:spcPct val="90000"/>
              </a:lnSpc>
              <a:spcAft>
                <a:spcPts val="1000"/>
              </a:spcAft>
              <a:buClr>
                <a:srgbClr val="AA0000"/>
              </a:buClr>
              <a:buFont typeface="Wingdings" charset="2"/>
              <a:buChar char="ü"/>
            </a:pPr>
            <a:r>
              <a:rPr lang="fr-FR" sz="2600" dirty="0" smtClean="0">
                <a:latin typeface="Arial"/>
                <a:cs typeface="Arial"/>
              </a:rPr>
              <a:t>Même chez soi, un dimanche, et avec des « problèmes personnels et familiaux », le suicide peut être en lien avec le travail</a:t>
            </a:r>
            <a:r>
              <a:rPr lang="fr-FR" sz="2600" dirty="0" smtClean="0">
                <a:latin typeface="Arial"/>
                <a:cs typeface="Arial"/>
              </a:rPr>
              <a:t>… et </a:t>
            </a:r>
            <a:r>
              <a:rPr lang="fr-FR" sz="2600" dirty="0" smtClean="0">
                <a:latin typeface="Arial"/>
                <a:cs typeface="Arial"/>
              </a:rPr>
              <a:t>les problèmes personnels et familiaux aussi!</a:t>
            </a:r>
          </a:p>
          <a:p>
            <a:pPr marL="457200" indent="-457200">
              <a:lnSpc>
                <a:spcPct val="90000"/>
              </a:lnSpc>
              <a:spcAft>
                <a:spcPts val="1000"/>
              </a:spcAft>
              <a:buClr>
                <a:srgbClr val="AA0000"/>
              </a:buClr>
              <a:buFont typeface="Wingdings" charset="2"/>
              <a:buChar char="ü"/>
            </a:pPr>
            <a:r>
              <a:rPr lang="fr-FR" sz="2600" dirty="0" smtClean="0">
                <a:latin typeface="Arial"/>
                <a:cs typeface="Arial"/>
              </a:rPr>
              <a:t>Même sur le lieu du travail et avec les outils du travail, un suicide peut être en lien avec un trouble psychique ou une souffrance privée…le lieu de travail étant le seul lieu où la personne </a:t>
            </a:r>
            <a:r>
              <a:rPr lang="fr-FR" sz="2600" dirty="0" smtClean="0">
                <a:latin typeface="Arial"/>
                <a:cs typeface="Arial"/>
              </a:rPr>
              <a:t>se</a:t>
            </a:r>
            <a:br>
              <a:rPr lang="fr-FR" sz="2600" dirty="0" smtClean="0">
                <a:latin typeface="Arial"/>
                <a:cs typeface="Arial"/>
              </a:rPr>
            </a:br>
            <a:r>
              <a:rPr lang="fr-FR" sz="2600" dirty="0" smtClean="0">
                <a:latin typeface="Arial"/>
                <a:cs typeface="Arial"/>
              </a:rPr>
              <a:t>sentait </a:t>
            </a:r>
            <a:r>
              <a:rPr lang="fr-FR" sz="2600" dirty="0" smtClean="0">
                <a:latin typeface="Arial"/>
                <a:cs typeface="Arial"/>
              </a:rPr>
              <a:t>encore bien!</a:t>
            </a:r>
          </a:p>
          <a:p>
            <a:pPr marL="457200" indent="-457200">
              <a:lnSpc>
                <a:spcPct val="90000"/>
              </a:lnSpc>
              <a:spcAft>
                <a:spcPts val="1000"/>
              </a:spcAft>
              <a:buClr>
                <a:srgbClr val="AA0000"/>
              </a:buClr>
              <a:buFont typeface="Wingdings" charset="2"/>
              <a:buChar char="ü"/>
            </a:pPr>
            <a:endParaRPr lang="fr-FR" sz="2600" b="1" dirty="0" smtClean="0">
              <a:latin typeface="Arial"/>
              <a:cs typeface="Arial"/>
            </a:endParaRPr>
          </a:p>
          <a:p>
            <a:pPr marL="457200" indent="-457200">
              <a:lnSpc>
                <a:spcPct val="90000"/>
              </a:lnSpc>
              <a:spcAft>
                <a:spcPts val="1000"/>
              </a:spcAft>
              <a:buClr>
                <a:srgbClr val="AA0000"/>
              </a:buClr>
              <a:buFont typeface="Wingdings" charset="2"/>
              <a:buChar char="ü"/>
            </a:pPr>
            <a:endParaRPr lang="fr-FR" sz="2600" b="1"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wrap="square">
            <a:noAutofit/>
          </a:bodyPr>
          <a:lstStyle/>
          <a:p>
            <a:pPr algn="l">
              <a:lnSpc>
                <a:spcPct val="85000"/>
              </a:lnSpc>
            </a:pPr>
            <a:r>
              <a:rPr lang="en-US"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PASSAGE À L’ACTE</a:t>
            </a:r>
            <a:endParaRPr lang="en-US"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524030"/>
            <a:ext cx="8229600" cy="4724370"/>
          </a:xfrm>
          <a:prstGeom prst="rect">
            <a:avLst/>
          </a:prstGeom>
          <a:noFill/>
        </p:spPr>
        <p:txBody>
          <a:bodyPr wrap="square" rtlCol="0">
            <a:noAutofit/>
          </a:bodyPr>
          <a:lstStyle/>
          <a:p>
            <a:pPr marL="457200" indent="-457200">
              <a:lnSpc>
                <a:spcPct val="90000"/>
              </a:lnSpc>
              <a:spcAft>
                <a:spcPts val="1000"/>
              </a:spcAft>
              <a:buClr>
                <a:srgbClr val="AA0000"/>
              </a:buClr>
              <a:buFont typeface="Wingdings" charset="2"/>
              <a:buChar char="ü"/>
            </a:pPr>
            <a:r>
              <a:rPr lang="fr-FR" sz="2400" b="1" dirty="0" smtClean="0">
                <a:latin typeface="Arial"/>
                <a:cs typeface="Arial"/>
              </a:rPr>
              <a:t>Un vécu d’isolement </a:t>
            </a:r>
            <a:r>
              <a:rPr lang="fr-FR" sz="2400" b="1" dirty="0" smtClean="0">
                <a:latin typeface="Arial"/>
                <a:cs typeface="Arial"/>
              </a:rPr>
              <a:t>insoutenable</a:t>
            </a:r>
            <a:br>
              <a:rPr lang="fr-FR" sz="2400" b="1" dirty="0" smtClean="0">
                <a:latin typeface="Arial"/>
                <a:cs typeface="Arial"/>
              </a:rPr>
            </a:br>
            <a:r>
              <a:rPr lang="fr-FR" sz="2400" b="1" dirty="0" smtClean="0">
                <a:latin typeface="Arial"/>
                <a:cs typeface="Arial"/>
              </a:rPr>
              <a:t>dans </a:t>
            </a:r>
            <a:r>
              <a:rPr lang="fr-FR" sz="2400" b="1" dirty="0" smtClean="0">
                <a:latin typeface="Arial"/>
                <a:cs typeface="Arial"/>
              </a:rPr>
              <a:t>un système sans repères ni appuis</a:t>
            </a:r>
            <a:r>
              <a:rPr lang="fr-FR" sz="2400" b="1" dirty="0" smtClean="0">
                <a:latin typeface="Arial"/>
                <a:cs typeface="Arial"/>
              </a:rPr>
              <a:t>,</a:t>
            </a:r>
            <a:br>
              <a:rPr lang="fr-FR" sz="2400" b="1" dirty="0" smtClean="0">
                <a:latin typeface="Arial"/>
                <a:cs typeface="Arial"/>
              </a:rPr>
            </a:br>
            <a:r>
              <a:rPr lang="fr-FR" sz="2400" b="1" dirty="0" smtClean="0">
                <a:latin typeface="Arial"/>
                <a:cs typeface="Arial"/>
              </a:rPr>
              <a:t>dans </a:t>
            </a:r>
            <a:r>
              <a:rPr lang="fr-FR" sz="2400" b="1" dirty="0" smtClean="0">
                <a:latin typeface="Arial"/>
                <a:cs typeface="Arial"/>
              </a:rPr>
              <a:t>un travail qui n’est plus maîtrisé</a:t>
            </a:r>
            <a:r>
              <a:rPr lang="fr-FR" sz="2400" b="1" dirty="0" smtClean="0">
                <a:latin typeface="Arial"/>
                <a:cs typeface="Arial"/>
              </a:rPr>
              <a:t> </a:t>
            </a:r>
            <a:br>
              <a:rPr lang="fr-FR" sz="2400" b="1" dirty="0" smtClean="0">
                <a:latin typeface="Arial"/>
                <a:cs typeface="Arial"/>
              </a:rPr>
            </a:br>
            <a:r>
              <a:rPr lang="fr-FR" sz="2400" b="1" dirty="0" smtClean="0">
                <a:latin typeface="Arial"/>
                <a:cs typeface="Arial"/>
              </a:rPr>
              <a:t>ou </a:t>
            </a:r>
            <a:r>
              <a:rPr lang="fr-FR" sz="2400" b="1" dirty="0" smtClean="0">
                <a:latin typeface="Arial"/>
                <a:cs typeface="Arial"/>
              </a:rPr>
              <a:t>qui a perdu son sens </a:t>
            </a:r>
            <a:r>
              <a:rPr lang="fr-FR" b="1" dirty="0" smtClean="0">
                <a:latin typeface="Arial"/>
                <a:cs typeface="Arial"/>
              </a:rPr>
              <a:t>(valeurs, sublimation, identité)</a:t>
            </a:r>
            <a:r>
              <a:rPr lang="fr-FR" sz="2400" b="1" dirty="0" smtClean="0">
                <a:latin typeface="Arial"/>
                <a:cs typeface="Arial"/>
              </a:rPr>
              <a:t> </a:t>
            </a:r>
            <a:br>
              <a:rPr lang="fr-FR" sz="2400" b="1" dirty="0" smtClean="0">
                <a:latin typeface="Arial"/>
                <a:cs typeface="Arial"/>
              </a:rPr>
            </a:br>
            <a:r>
              <a:rPr lang="fr-FR" sz="2400" b="1" dirty="0" smtClean="0">
                <a:latin typeface="Arial"/>
                <a:cs typeface="Arial"/>
              </a:rPr>
              <a:t>p</a:t>
            </a:r>
            <a:r>
              <a:rPr lang="fr-FR" sz="2400" b="1" dirty="0" smtClean="0">
                <a:latin typeface="Arial"/>
                <a:cs typeface="Arial"/>
              </a:rPr>
              <a:t>our </a:t>
            </a:r>
            <a:r>
              <a:rPr lang="fr-FR" sz="2400" b="1" dirty="0" smtClean="0">
                <a:latin typeface="Arial"/>
                <a:cs typeface="Arial"/>
              </a:rPr>
              <a:t>quelqu’un d’investi dans le travail</a:t>
            </a:r>
          </a:p>
          <a:p>
            <a:pPr marL="457200" indent="-457200">
              <a:lnSpc>
                <a:spcPct val="90000"/>
              </a:lnSpc>
              <a:spcAft>
                <a:spcPts val="1000"/>
              </a:spcAft>
              <a:buClr>
                <a:srgbClr val="AA0000"/>
              </a:buClr>
              <a:buFont typeface="Wingdings" charset="2"/>
              <a:buChar char="ü"/>
            </a:pPr>
            <a:endParaRPr lang="fr-FR" sz="2400" b="1" dirty="0" smtClean="0">
              <a:latin typeface="Arial"/>
              <a:cs typeface="Arial"/>
            </a:endParaRPr>
          </a:p>
          <a:p>
            <a:pPr marL="457200" indent="-457200">
              <a:lnSpc>
                <a:spcPct val="90000"/>
              </a:lnSpc>
              <a:spcAft>
                <a:spcPts val="1000"/>
              </a:spcAft>
              <a:buClr>
                <a:srgbClr val="AA0000"/>
              </a:buClr>
              <a:buFont typeface="Wingdings" charset="2"/>
              <a:buChar char="ü"/>
            </a:pPr>
            <a:r>
              <a:rPr lang="fr-FR" sz="2400" b="1" dirty="0" smtClean="0">
                <a:latin typeface="Arial"/>
                <a:cs typeface="Arial"/>
              </a:rPr>
              <a:t>des significations différentes : adressé à quelqu’un</a:t>
            </a:r>
          </a:p>
          <a:p>
            <a:pPr marL="457200" indent="-457200">
              <a:lnSpc>
                <a:spcPct val="90000"/>
              </a:lnSpc>
              <a:spcAft>
                <a:spcPts val="1000"/>
              </a:spcAft>
              <a:buClr>
                <a:srgbClr val="AA0000"/>
              </a:buClr>
              <a:buFont typeface="Wingdings" charset="2"/>
              <a:buChar char="ü"/>
            </a:pPr>
            <a:r>
              <a:rPr lang="fr-FR" dirty="0" smtClean="0">
                <a:latin typeface="Arial"/>
                <a:cs typeface="Arial"/>
              </a:rPr>
              <a:t>La haine de l’autre (colère</a:t>
            </a:r>
            <a:r>
              <a:rPr lang="fr-FR" dirty="0" smtClean="0">
                <a:latin typeface="Arial"/>
                <a:cs typeface="Arial"/>
              </a:rPr>
              <a:t>, vindicatif, vengeance</a:t>
            </a:r>
            <a:r>
              <a:rPr lang="fr-FR" dirty="0" smtClean="0">
                <a:latin typeface="Arial"/>
                <a:cs typeface="Arial"/>
              </a:rPr>
              <a:t>: « tu l’auras sur la conscience »)</a:t>
            </a:r>
          </a:p>
          <a:p>
            <a:pPr marL="457200" indent="-457200">
              <a:lnSpc>
                <a:spcPct val="90000"/>
              </a:lnSpc>
              <a:spcAft>
                <a:spcPts val="1000"/>
              </a:spcAft>
              <a:buClr>
                <a:srgbClr val="AA0000"/>
              </a:buClr>
              <a:buFont typeface="Wingdings" charset="2"/>
              <a:buChar char="ü"/>
            </a:pPr>
            <a:r>
              <a:rPr lang="fr-FR" dirty="0" smtClean="0">
                <a:latin typeface="Arial"/>
                <a:cs typeface="Arial"/>
              </a:rPr>
              <a:t>Le mépris de soi (inutilité, échec</a:t>
            </a:r>
            <a:r>
              <a:rPr lang="fr-FR" dirty="0" smtClean="0">
                <a:latin typeface="Arial"/>
                <a:cs typeface="Arial"/>
              </a:rPr>
              <a:t>, culpabilité</a:t>
            </a:r>
            <a:r>
              <a:rPr lang="fr-FR" dirty="0" smtClean="0">
                <a:latin typeface="Arial"/>
                <a:cs typeface="Arial"/>
              </a:rPr>
              <a:t>: « je ne mérite pas de vivre »)</a:t>
            </a:r>
          </a:p>
          <a:p>
            <a:pPr marL="457200" indent="-457200">
              <a:lnSpc>
                <a:spcPct val="90000"/>
              </a:lnSpc>
              <a:spcAft>
                <a:spcPts val="1000"/>
              </a:spcAft>
              <a:buClr>
                <a:srgbClr val="AA0000"/>
              </a:buClr>
              <a:buFont typeface="Wingdings" charset="2"/>
              <a:buChar char="ü"/>
            </a:pPr>
            <a:r>
              <a:rPr lang="fr-FR" dirty="0" smtClean="0">
                <a:latin typeface="Arial"/>
                <a:cs typeface="Arial"/>
              </a:rPr>
              <a:t>L’inanité du monde </a:t>
            </a:r>
            <a:r>
              <a:rPr lang="fr-FR" dirty="0" smtClean="0">
                <a:latin typeface="Arial"/>
                <a:cs typeface="Arial"/>
              </a:rPr>
              <a:t>(rien </a:t>
            </a:r>
            <a:r>
              <a:rPr lang="fr-FR" dirty="0" smtClean="0">
                <a:latin typeface="Arial"/>
                <a:cs typeface="Arial"/>
              </a:rPr>
              <a:t>n’a plus d’intérêt, de sens , d’importance:</a:t>
            </a:r>
            <a:r>
              <a:rPr lang="fr-FR" dirty="0" smtClean="0">
                <a:latin typeface="Arial"/>
                <a:cs typeface="Arial"/>
              </a:rPr>
              <a:t> </a:t>
            </a:r>
            <a:br>
              <a:rPr lang="fr-FR" dirty="0" smtClean="0">
                <a:latin typeface="Arial"/>
                <a:cs typeface="Arial"/>
              </a:rPr>
            </a:br>
            <a:r>
              <a:rPr lang="fr-FR" dirty="0" smtClean="0">
                <a:latin typeface="Arial"/>
                <a:cs typeface="Arial"/>
              </a:rPr>
              <a:t>«</a:t>
            </a:r>
            <a:r>
              <a:rPr lang="fr-FR" dirty="0" smtClean="0">
                <a:latin typeface="Arial"/>
                <a:cs typeface="Arial"/>
              </a:rPr>
              <a:t> la vie ne vaut plus d’être </a:t>
            </a:r>
            <a:r>
              <a:rPr lang="fr-FR" dirty="0" smtClean="0">
                <a:latin typeface="Arial"/>
                <a:cs typeface="Arial"/>
              </a:rPr>
              <a:t>vécue… continuez </a:t>
            </a:r>
            <a:r>
              <a:rPr lang="fr-FR" dirty="0" smtClean="0">
                <a:latin typeface="Arial"/>
                <a:cs typeface="Arial"/>
              </a:rPr>
              <a:t>sans moi»)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wrap="square">
            <a:noAutofit/>
          </a:bodyPr>
          <a:lstStyle/>
          <a:p>
            <a:pPr algn="l">
              <a:lnSpc>
                <a:spcPct val="85000"/>
              </a:lnSpc>
            </a:pPr>
            <a:r>
              <a:rPr lang="en-US"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SIGNES D’ALERTE</a:t>
            </a:r>
            <a:endParaRPr lang="en-US"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219230"/>
            <a:ext cx="8229600" cy="4724370"/>
          </a:xfrm>
          <a:prstGeom prst="rect">
            <a:avLst/>
          </a:prstGeom>
          <a:noFill/>
        </p:spPr>
        <p:txBody>
          <a:bodyPr wrap="square" rtlCol="0">
            <a:noAutofit/>
          </a:bodyPr>
          <a:lstStyle/>
          <a:p>
            <a:pPr marL="457200" indent="-457200">
              <a:lnSpc>
                <a:spcPct val="90000"/>
              </a:lnSpc>
              <a:spcAft>
                <a:spcPts val="1000"/>
              </a:spcAft>
              <a:buClr>
                <a:srgbClr val="AA0000"/>
              </a:buClr>
            </a:pPr>
            <a:r>
              <a:rPr lang="fr-FR" sz="2400" b="1" dirty="0" smtClean="0">
                <a:solidFill>
                  <a:srgbClr val="AA0000"/>
                </a:solidFill>
                <a:latin typeface="Arial"/>
                <a:cs typeface="Arial"/>
              </a:rPr>
              <a:t>Dans un contexte collectif souvent dégradé</a:t>
            </a:r>
          </a:p>
          <a:p>
            <a:pPr marL="457200" indent="-457200">
              <a:lnSpc>
                <a:spcPct val="90000"/>
              </a:lnSpc>
              <a:spcAft>
                <a:spcPts val="1000"/>
              </a:spcAft>
              <a:buClr>
                <a:srgbClr val="AA0000"/>
              </a:buClr>
              <a:buFont typeface="Wingdings" charset="2"/>
              <a:buChar char="ü"/>
            </a:pPr>
            <a:r>
              <a:rPr lang="fr-FR" sz="2200" b="1" dirty="0" smtClean="0">
                <a:latin typeface="Arial"/>
                <a:cs typeface="Arial"/>
              </a:rPr>
              <a:t>Expression vécu douloureux : incompréhension</a:t>
            </a:r>
            <a:r>
              <a:rPr lang="fr-FR" sz="2200" b="1" dirty="0" smtClean="0">
                <a:latin typeface="Arial"/>
                <a:cs typeface="Arial"/>
              </a:rPr>
              <a:t>, injustice</a:t>
            </a:r>
            <a:r>
              <a:rPr lang="fr-FR" sz="2200" b="1" dirty="0" smtClean="0">
                <a:latin typeface="Arial"/>
                <a:cs typeface="Arial"/>
              </a:rPr>
              <a:t>, incompétence, culpabilité, </a:t>
            </a:r>
            <a:r>
              <a:rPr lang="fr-FR" sz="2200" b="1" dirty="0" smtClean="0">
                <a:latin typeface="Arial"/>
                <a:cs typeface="Arial"/>
              </a:rPr>
              <a:t>impasse</a:t>
            </a:r>
          </a:p>
          <a:p>
            <a:pPr marL="457200" indent="-457200">
              <a:lnSpc>
                <a:spcPct val="90000"/>
              </a:lnSpc>
              <a:spcAft>
                <a:spcPts val="1000"/>
              </a:spcAft>
              <a:buClr>
                <a:srgbClr val="AA0000"/>
              </a:buClr>
              <a:buFont typeface="Wingdings" charset="2"/>
              <a:buChar char="ü"/>
            </a:pPr>
            <a:r>
              <a:rPr lang="fr-FR" sz="2200" b="1" dirty="0" smtClean="0">
                <a:latin typeface="Arial"/>
                <a:cs typeface="Arial"/>
              </a:rPr>
              <a:t>Appréhension anxieuse échéance (évaluation, changement)</a:t>
            </a:r>
          </a:p>
          <a:p>
            <a:pPr marL="457200" indent="-457200">
              <a:lnSpc>
                <a:spcPct val="90000"/>
              </a:lnSpc>
              <a:spcAft>
                <a:spcPts val="1000"/>
              </a:spcAft>
              <a:buClr>
                <a:srgbClr val="AA0000"/>
              </a:buClr>
              <a:buFont typeface="Wingdings" charset="2"/>
              <a:buChar char="ü"/>
            </a:pPr>
            <a:r>
              <a:rPr lang="fr-FR" sz="2200" b="1" dirty="0" smtClean="0">
                <a:latin typeface="Arial"/>
                <a:cs typeface="Arial"/>
              </a:rPr>
              <a:t>Renoncement soudain à responsabilités, projets, activités investies</a:t>
            </a:r>
          </a:p>
          <a:p>
            <a:pPr marL="457200" indent="-457200">
              <a:lnSpc>
                <a:spcPct val="90000"/>
              </a:lnSpc>
              <a:spcAft>
                <a:spcPts val="1000"/>
              </a:spcAft>
              <a:buClr>
                <a:srgbClr val="AA0000"/>
              </a:buClr>
              <a:buFont typeface="Wingdings" charset="2"/>
              <a:buChar char="ü"/>
            </a:pPr>
            <a:r>
              <a:rPr lang="fr-FR" sz="2200" b="1" dirty="0" smtClean="0">
                <a:latin typeface="Arial"/>
                <a:cs typeface="Arial"/>
              </a:rPr>
              <a:t>Évocation départ, démission, mutation</a:t>
            </a:r>
          </a:p>
          <a:p>
            <a:pPr marL="457200" indent="-457200">
              <a:lnSpc>
                <a:spcPct val="90000"/>
              </a:lnSpc>
              <a:spcAft>
                <a:spcPts val="1000"/>
              </a:spcAft>
              <a:buClr>
                <a:srgbClr val="AA0000"/>
              </a:buClr>
              <a:buFont typeface="Wingdings" charset="2"/>
              <a:buChar char="ü"/>
            </a:pPr>
            <a:r>
              <a:rPr lang="fr-FR" sz="2200" b="1" dirty="0" smtClean="0">
                <a:latin typeface="Arial"/>
                <a:cs typeface="Arial"/>
              </a:rPr>
              <a:t>Labilité émotions, humeur, caractère</a:t>
            </a:r>
          </a:p>
          <a:p>
            <a:pPr marL="457200" indent="-457200">
              <a:lnSpc>
                <a:spcPct val="90000"/>
              </a:lnSpc>
              <a:spcAft>
                <a:spcPts val="1000"/>
              </a:spcAft>
              <a:buClr>
                <a:srgbClr val="AA0000"/>
              </a:buClr>
              <a:buFont typeface="Wingdings" charset="2"/>
              <a:buChar char="ü"/>
            </a:pPr>
            <a:r>
              <a:rPr lang="fr-FR" sz="2200" b="1" dirty="0" smtClean="0">
                <a:latin typeface="Arial"/>
                <a:cs typeface="Arial"/>
              </a:rPr>
              <a:t>Désinvolture ostentatoire, cynisme, grève du zèle</a:t>
            </a:r>
          </a:p>
          <a:p>
            <a:pPr marL="457200" indent="-457200">
              <a:lnSpc>
                <a:spcPct val="90000"/>
              </a:lnSpc>
              <a:spcAft>
                <a:spcPts val="1000"/>
              </a:spcAft>
              <a:buClr>
                <a:srgbClr val="AA0000"/>
              </a:buClr>
              <a:buFont typeface="Wingdings" charset="2"/>
              <a:buChar char="ü"/>
            </a:pPr>
            <a:r>
              <a:rPr lang="fr-FR" sz="2200" b="1" spc="-150" dirty="0" smtClean="0">
                <a:latin typeface="Arial"/>
                <a:cs typeface="Arial"/>
              </a:rPr>
              <a:t>Repli sur soi, froideur, mutisme, fuite  </a:t>
            </a:r>
            <a:r>
              <a:rPr lang="fr-FR" sz="2200" b="1" spc="-150" dirty="0" smtClean="0">
                <a:latin typeface="Arial"/>
                <a:cs typeface="Arial"/>
              </a:rPr>
              <a:t>lieux convivialité</a:t>
            </a:r>
            <a:endParaRPr lang="fr-FR" sz="2200" b="1" spc="-150" dirty="0" smtClean="0">
              <a:latin typeface="Arial"/>
              <a:cs typeface="Arial"/>
            </a:endParaRPr>
          </a:p>
          <a:p>
            <a:pPr marL="457200" indent="-457200">
              <a:lnSpc>
                <a:spcPct val="90000"/>
              </a:lnSpc>
              <a:spcAft>
                <a:spcPts val="1000"/>
              </a:spcAft>
              <a:buClr>
                <a:srgbClr val="AA0000"/>
              </a:buClr>
              <a:buFont typeface="Wingdings" charset="2"/>
              <a:buChar char="ü"/>
            </a:pPr>
            <a:r>
              <a:rPr lang="fr-FR" sz="2200" b="1" dirty="0" smtClean="0">
                <a:latin typeface="Arial"/>
                <a:cs typeface="Arial"/>
              </a:rPr>
              <a:t>Messages énigmatiques, allusifs, menaçants, désespérés (messagerie+++)</a:t>
            </a:r>
            <a:endParaRPr lang="fr-FR" sz="2200"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1143000"/>
          </a:xfrm>
        </p:spPr>
        <p:txBody>
          <a:bodyPr wrap="square">
            <a:noAutofit/>
          </a:bodyPr>
          <a:lstStyle/>
          <a:p>
            <a:pPr algn="l">
              <a:lnSpc>
                <a:spcPct val="85000"/>
              </a:lnSpc>
            </a:pPr>
            <a:r>
              <a:rPr lang="en-US" sz="40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DES SITUATIONS PROFESSIONNELLES À RISQUES</a:t>
            </a:r>
            <a:endParaRPr lang="en-US" sz="40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2057400"/>
            <a:ext cx="8229600" cy="4571970"/>
          </a:xfrm>
          <a:prstGeom prst="rect">
            <a:avLst/>
          </a:prstGeom>
          <a:noFill/>
        </p:spPr>
        <p:txBody>
          <a:bodyPr wrap="square" rtlCol="0">
            <a:noAutofit/>
          </a:bodyPr>
          <a:lstStyle/>
          <a:p>
            <a:pPr marL="457200" indent="-457200">
              <a:lnSpc>
                <a:spcPct val="90000"/>
              </a:lnSpc>
              <a:spcAft>
                <a:spcPts val="1000"/>
              </a:spcAft>
              <a:buClr>
                <a:srgbClr val="AA0000"/>
              </a:buClr>
              <a:buFont typeface="Wingdings" charset="2"/>
              <a:buChar char="ü"/>
            </a:pPr>
            <a:r>
              <a:rPr lang="fr-FR" sz="2400" b="1" dirty="0" smtClean="0">
                <a:solidFill>
                  <a:srgbClr val="AA0000"/>
                </a:solidFill>
                <a:latin typeface="Arial"/>
                <a:cs typeface="Arial"/>
              </a:rPr>
              <a:t>Des </a:t>
            </a:r>
            <a:r>
              <a:rPr lang="fr-FR" sz="2400" b="1" dirty="0" smtClean="0">
                <a:solidFill>
                  <a:srgbClr val="AA0000"/>
                </a:solidFill>
                <a:latin typeface="Arial"/>
                <a:cs typeface="Arial"/>
              </a:rPr>
              <a:t>moments à risques :</a:t>
            </a:r>
            <a:r>
              <a:rPr lang="fr-FR" sz="2400" b="1" dirty="0" smtClean="0">
                <a:latin typeface="Arial"/>
                <a:cs typeface="Arial"/>
              </a:rPr>
              <a:t> reprise du travail, échéances, évaluation individuelle, nouvelles responsabilités, formation, tâches supplémentaires</a:t>
            </a:r>
            <a:r>
              <a:rPr lang="fr-FR" sz="2400" b="1" dirty="0" smtClean="0">
                <a:latin typeface="Arial"/>
                <a:cs typeface="Arial"/>
              </a:rPr>
              <a:t>, mutation</a:t>
            </a:r>
            <a:r>
              <a:rPr lang="fr-FR" sz="2400" b="1" dirty="0" smtClean="0">
                <a:latin typeface="Arial"/>
                <a:cs typeface="Arial"/>
              </a:rPr>
              <a:t>, restructuration, nouvelles technologies </a:t>
            </a:r>
            <a:r>
              <a:rPr lang="fr-FR" sz="2400" dirty="0" smtClean="0">
                <a:latin typeface="Arial"/>
                <a:cs typeface="Arial"/>
              </a:rPr>
              <a:t>(« ne pas être capable »)</a:t>
            </a:r>
          </a:p>
          <a:p>
            <a:pPr marL="457200" indent="-457200">
              <a:lnSpc>
                <a:spcPct val="90000"/>
              </a:lnSpc>
              <a:spcAft>
                <a:spcPts val="1000"/>
              </a:spcAft>
              <a:buClr>
                <a:srgbClr val="AA0000"/>
              </a:buClr>
              <a:buFont typeface="Wingdings" charset="2"/>
              <a:buChar char="ü"/>
            </a:pPr>
            <a:r>
              <a:rPr lang="fr-FR" sz="2400" b="1" dirty="0" smtClean="0">
                <a:latin typeface="Arial"/>
                <a:cs typeface="Arial"/>
              </a:rPr>
              <a:t>Désaveu, disgrâce sans avoir démérité </a:t>
            </a:r>
            <a:r>
              <a:rPr lang="fr-FR" sz="2400" dirty="0" smtClean="0">
                <a:latin typeface="Arial"/>
                <a:cs typeface="Arial"/>
              </a:rPr>
              <a:t>(changement de « têtes »)</a:t>
            </a:r>
          </a:p>
          <a:p>
            <a:pPr marL="457200" indent="-457200">
              <a:lnSpc>
                <a:spcPct val="90000"/>
              </a:lnSpc>
              <a:spcAft>
                <a:spcPts val="1000"/>
              </a:spcAft>
              <a:buClr>
                <a:srgbClr val="AA0000"/>
              </a:buClr>
              <a:buFont typeface="Wingdings" charset="2"/>
              <a:buChar char="ü"/>
            </a:pPr>
            <a:r>
              <a:rPr lang="fr-FR" sz="2400" b="1" dirty="0" smtClean="0">
                <a:latin typeface="Arial"/>
                <a:cs typeface="Arial"/>
              </a:rPr>
              <a:t>Perte de sens du travail au regard de l’attaque des valeurs de métier</a:t>
            </a:r>
          </a:p>
          <a:p>
            <a:pPr marL="457200" indent="-457200">
              <a:lnSpc>
                <a:spcPct val="90000"/>
              </a:lnSpc>
              <a:spcAft>
                <a:spcPts val="1000"/>
              </a:spcAft>
              <a:buClr>
                <a:srgbClr val="AA0000"/>
              </a:buClr>
              <a:buFont typeface="Wingdings" charset="2"/>
              <a:buChar char="ü"/>
            </a:pPr>
            <a:r>
              <a:rPr lang="fr-FR" sz="2400" b="1" dirty="0" smtClean="0">
                <a:latin typeface="Arial"/>
                <a:cs typeface="Arial"/>
              </a:rPr>
              <a:t>Absence d’issue </a:t>
            </a:r>
            <a:r>
              <a:rPr lang="fr-FR" sz="2400" dirty="0" smtClean="0">
                <a:latin typeface="Arial"/>
                <a:cs typeface="Arial"/>
              </a:rPr>
              <a:t>(emploi</a:t>
            </a:r>
            <a:r>
              <a:rPr lang="fr-FR" sz="2400" dirty="0" smtClean="0">
                <a:latin typeface="Arial"/>
                <a:cs typeface="Arial"/>
              </a:rPr>
              <a:t>, mobilité</a:t>
            </a:r>
            <a:r>
              <a:rPr lang="fr-FR" sz="2400" dirty="0" smtClean="0">
                <a:latin typeface="Arial"/>
                <a:cs typeface="Arial"/>
              </a:rPr>
              <a:t>, statut)</a:t>
            </a:r>
          </a:p>
          <a:p>
            <a:pPr marL="457200" indent="-457200">
              <a:lnSpc>
                <a:spcPct val="90000"/>
              </a:lnSpc>
              <a:spcAft>
                <a:spcPts val="1000"/>
              </a:spcAft>
              <a:buClr>
                <a:srgbClr val="AA0000"/>
              </a:buClr>
              <a:buFont typeface="Wingdings" charset="2"/>
              <a:buChar char="ü"/>
            </a:pPr>
            <a:endParaRPr lang="fr-FR" sz="2400" b="1"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wrap="square">
            <a:noAutofit/>
          </a:bodyPr>
          <a:lstStyle/>
          <a:p>
            <a:pPr algn="l">
              <a:lnSpc>
                <a:spcPct val="85000"/>
              </a:lnSpc>
            </a:pPr>
            <a:r>
              <a:rPr lang="en-US" sz="36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COMMENT PEUT-</a:t>
            </a:r>
            <a:r>
              <a:rPr lang="en-US" sz="36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ON EN ARRIVER LÀ ?</a:t>
            </a:r>
            <a:endParaRPr lang="en-US" sz="36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524030"/>
            <a:ext cx="8229600" cy="4571970"/>
          </a:xfrm>
          <a:prstGeom prst="rect">
            <a:avLst/>
          </a:prstGeom>
          <a:noFill/>
        </p:spPr>
        <p:txBody>
          <a:bodyPr wrap="square" rtlCol="0">
            <a:noAutofit/>
          </a:bodyPr>
          <a:lstStyle/>
          <a:p>
            <a:pPr marL="457200" indent="-457200">
              <a:lnSpc>
                <a:spcPct val="90000"/>
              </a:lnSpc>
              <a:spcAft>
                <a:spcPts val="1000"/>
              </a:spcAft>
              <a:buClr>
                <a:srgbClr val="AA0000"/>
              </a:buClr>
              <a:buFont typeface="Wingdings" charset="2"/>
              <a:buChar char="ü"/>
            </a:pPr>
            <a:r>
              <a:rPr lang="fr-FR" sz="2400" b="1" dirty="0" smtClean="0">
                <a:solidFill>
                  <a:srgbClr val="AA0000"/>
                </a:solidFill>
                <a:latin typeface="Arial"/>
                <a:cs typeface="Arial"/>
              </a:rPr>
              <a:t>La place du travail </a:t>
            </a:r>
          </a:p>
          <a:p>
            <a:pPr marL="914400" lvl="1" indent="-457200">
              <a:lnSpc>
                <a:spcPct val="90000"/>
              </a:lnSpc>
              <a:spcAft>
                <a:spcPts val="1000"/>
              </a:spcAft>
              <a:buClr>
                <a:srgbClr val="AA0000"/>
              </a:buClr>
              <a:buFont typeface="Arial"/>
              <a:buChar char="•"/>
            </a:pPr>
            <a:r>
              <a:rPr lang="fr-FR" sz="2400" b="1" dirty="0" smtClean="0">
                <a:latin typeface="Arial"/>
                <a:cs typeface="Arial"/>
              </a:rPr>
              <a:t>dès </a:t>
            </a:r>
            <a:r>
              <a:rPr lang="fr-FR" sz="2400" b="1" dirty="0" smtClean="0">
                <a:latin typeface="Arial"/>
                <a:cs typeface="Arial"/>
              </a:rPr>
              <a:t>l’enfance</a:t>
            </a:r>
            <a:r>
              <a:rPr lang="fr-FR" sz="2400" b="1" dirty="0" smtClean="0">
                <a:latin typeface="Arial"/>
                <a:cs typeface="Arial"/>
              </a:rPr>
              <a:t>… </a:t>
            </a:r>
            <a:r>
              <a:rPr lang="fr-FR" sz="2400" dirty="0" smtClean="0">
                <a:latin typeface="Arial"/>
                <a:cs typeface="Arial"/>
              </a:rPr>
              <a:t>(de la passivité à l’activité, de l’ attente à l’effort, de la dépendance à l’autonomie; sublimation des pulsions, socialisation)</a:t>
            </a:r>
          </a:p>
          <a:p>
            <a:pPr marL="914400" lvl="1" indent="-457200">
              <a:lnSpc>
                <a:spcPct val="90000"/>
              </a:lnSpc>
              <a:spcAft>
                <a:spcPts val="1000"/>
              </a:spcAft>
              <a:buClr>
                <a:srgbClr val="AA0000"/>
              </a:buClr>
              <a:buFont typeface="Arial"/>
              <a:buChar char="•"/>
            </a:pPr>
            <a:r>
              <a:rPr lang="fr-FR" sz="2400" b="1" dirty="0" smtClean="0">
                <a:latin typeface="Arial"/>
                <a:cs typeface="Arial"/>
              </a:rPr>
              <a:t>dans l’équilibre mental, psychosomatique </a:t>
            </a:r>
          </a:p>
          <a:p>
            <a:pPr marL="914400" lvl="1" indent="-457200">
              <a:lnSpc>
                <a:spcPct val="90000"/>
              </a:lnSpc>
              <a:spcAft>
                <a:spcPts val="1000"/>
              </a:spcAft>
              <a:buClr>
                <a:srgbClr val="AA0000"/>
              </a:buClr>
              <a:buFont typeface="Arial"/>
              <a:buChar char="•"/>
            </a:pPr>
            <a:r>
              <a:rPr lang="fr-FR" sz="2400" b="1" dirty="0" smtClean="0">
                <a:latin typeface="Arial"/>
                <a:cs typeface="Arial"/>
              </a:rPr>
              <a:t>dans la construction identitaire </a:t>
            </a:r>
          </a:p>
          <a:p>
            <a:pPr marL="914400" lvl="1" indent="-457200">
              <a:lnSpc>
                <a:spcPct val="90000"/>
              </a:lnSpc>
              <a:spcAft>
                <a:spcPts val="1000"/>
              </a:spcAft>
              <a:buClr>
                <a:srgbClr val="AA0000"/>
              </a:buClr>
              <a:buFont typeface="Arial"/>
              <a:buChar char="•"/>
            </a:pPr>
            <a:r>
              <a:rPr lang="fr-FR" sz="2400" b="1" dirty="0" smtClean="0">
                <a:latin typeface="Arial"/>
                <a:cs typeface="Arial"/>
              </a:rPr>
              <a:t>dans la construction du lien </a:t>
            </a:r>
            <a:r>
              <a:rPr lang="fr-FR" sz="2400" b="1" dirty="0" smtClean="0">
                <a:latin typeface="Arial"/>
                <a:cs typeface="Arial"/>
              </a:rPr>
              <a:t>social</a:t>
            </a:r>
            <a:br>
              <a:rPr lang="fr-FR" sz="2400" b="1" dirty="0" smtClean="0">
                <a:latin typeface="Arial"/>
                <a:cs typeface="Arial"/>
              </a:rPr>
            </a:br>
            <a:endParaRPr lang="fr-FR" sz="1000" b="1" dirty="0" smtClean="0">
              <a:latin typeface="Arial"/>
              <a:cs typeface="Arial"/>
            </a:endParaRPr>
          </a:p>
          <a:p>
            <a:pPr marL="457200" indent="-457200">
              <a:lnSpc>
                <a:spcPct val="90000"/>
              </a:lnSpc>
              <a:spcAft>
                <a:spcPts val="1000"/>
              </a:spcAft>
              <a:buClr>
                <a:srgbClr val="AA0000"/>
              </a:buClr>
              <a:buFont typeface="Wingdings" charset="2"/>
              <a:buChar char="ü"/>
            </a:pPr>
            <a:r>
              <a:rPr lang="fr-FR" sz="2400" b="1" dirty="0" smtClean="0">
                <a:solidFill>
                  <a:srgbClr val="AA0000"/>
                </a:solidFill>
                <a:latin typeface="Arial"/>
                <a:cs typeface="Arial"/>
              </a:rPr>
              <a:t>Le rôle de l’organisation du travail </a:t>
            </a:r>
            <a:r>
              <a:rPr lang="fr-FR" sz="2400" dirty="0" smtClean="0">
                <a:latin typeface="Arial"/>
                <a:cs typeface="Arial"/>
              </a:rPr>
              <a:t>(évaluation) dans la fonction constructive ou pathogène du travail pour l’identité du sujet : </a:t>
            </a:r>
            <a:r>
              <a:rPr lang="fr-FR" sz="2400" dirty="0" err="1" smtClean="0">
                <a:latin typeface="Arial"/>
                <a:cs typeface="Arial"/>
              </a:rPr>
              <a:t>psychodynamique</a:t>
            </a:r>
            <a:r>
              <a:rPr lang="fr-FR" sz="2400" dirty="0" smtClean="0">
                <a:latin typeface="Arial"/>
                <a:cs typeface="Arial"/>
              </a:rPr>
              <a:t> de la reconnaissance</a:t>
            </a:r>
          </a:p>
          <a:p>
            <a:pPr marL="457200" indent="-457200">
              <a:lnSpc>
                <a:spcPct val="90000"/>
              </a:lnSpc>
              <a:spcAft>
                <a:spcPts val="1000"/>
              </a:spcAft>
              <a:buClr>
                <a:srgbClr val="AA0000"/>
              </a:buClr>
              <a:buFont typeface="Wingdings" charset="2"/>
              <a:buChar char="ü"/>
            </a:pPr>
            <a:endParaRPr lang="fr-FR" sz="2400" b="1" dirty="0" smtClean="0">
              <a:latin typeface="Arial"/>
              <a:cs typeface="Arial"/>
            </a:endParaRPr>
          </a:p>
          <a:p>
            <a:pPr marL="457200" indent="-457200">
              <a:lnSpc>
                <a:spcPct val="90000"/>
              </a:lnSpc>
              <a:spcAft>
                <a:spcPts val="1000"/>
              </a:spcAft>
              <a:buClr>
                <a:srgbClr val="AA0000"/>
              </a:buClr>
              <a:buFont typeface="Wingdings" charset="2"/>
              <a:buChar char="ü"/>
            </a:pPr>
            <a:endParaRPr lang="fr-FR" sz="2400" b="1"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164</TotalTime>
  <Words>858</Words>
  <Application>Microsoft Macintosh PowerPoint</Application>
  <PresentationFormat>On-screen Show (4:3)</PresentationFormat>
  <Paragraphs>72</Paragraphs>
  <Slides>10</Slides>
  <Notes>2</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RAPPORT À LA RÉALITÉ ET TRAVAIL</vt:lpstr>
      <vt:lpstr>SUICIDE ET TRAVAIL (1)</vt:lpstr>
      <vt:lpstr>SUICIDE ET TRAVAIL (2) UNE IMPUTABILITÉ DIFFICILE</vt:lpstr>
      <vt:lpstr>SUICIDE ET TRAVAIL (3) UNE IMPUTABILITÉ DIFFICILE</vt:lpstr>
      <vt:lpstr>SUICIDE ET TRAVAIL : UNE ANALYSE ÉTIOLOGIQUE RÉTROSPECTIVE DÉLICATE</vt:lpstr>
      <vt:lpstr>LE PASSAGE À L’ACTE</vt:lpstr>
      <vt:lpstr>LE SIGNES D’ALERTE</vt:lpstr>
      <vt:lpstr>DES SITUATIONS PROFESSIONNELLES À RISQUES</vt:lpstr>
      <vt:lpstr>COMMENT PEUT-ON EN ARRIVER LÀ ?</vt:lpstr>
      <vt:lpstr>Slide 10</vt:lpstr>
    </vt:vector>
  </TitlesOfParts>
  <Company>Les citadelles de la Propagande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Billy</dc:creator>
  <cp:lastModifiedBy>Billy</cp:lastModifiedBy>
  <cp:revision>86</cp:revision>
  <dcterms:created xsi:type="dcterms:W3CDTF">2013-04-05T02:58:21Z</dcterms:created>
  <dcterms:modified xsi:type="dcterms:W3CDTF">2013-04-05T03:21:18Z</dcterms:modified>
</cp:coreProperties>
</file>